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258" r:id="rId2"/>
    <p:sldId id="257" r:id="rId3"/>
    <p:sldId id="256" r:id="rId4"/>
    <p:sldId id="259" r:id="rId5"/>
  </p:sldIdLst>
  <p:sldSz cx="7559675" cy="10691813"/>
  <p:notesSz cx="6797675" cy="45656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09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56" d="100"/>
          <a:sy n="56" d="100"/>
        </p:scale>
        <p:origin x="2424" y="58"/>
      </p:cViewPr>
      <p:guideLst>
        <p:guide orient="horz" pos="3209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229195"/>
          </a:xfrm>
          <a:prstGeom prst="rect">
            <a:avLst/>
          </a:prstGeom>
        </p:spPr>
        <p:txBody>
          <a:bodyPr vert="horz" lIns="62115" tIns="31058" rIns="62115" bIns="31058" rtlCol="0"/>
          <a:lstStyle>
            <a:lvl1pPr algn="l">
              <a:defRPr sz="8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9689" y="0"/>
            <a:ext cx="2946400" cy="229195"/>
          </a:xfrm>
          <a:prstGeom prst="rect">
            <a:avLst/>
          </a:prstGeom>
        </p:spPr>
        <p:txBody>
          <a:bodyPr vert="horz" lIns="62115" tIns="31058" rIns="62115" bIns="31058" rtlCol="0"/>
          <a:lstStyle>
            <a:lvl1pPr algn="r">
              <a:defRPr sz="800"/>
            </a:lvl1pPr>
          </a:lstStyle>
          <a:p>
            <a:fld id="{716CD99E-3933-4594-88D6-3C21E95CCBC5}" type="datetimeFigureOut">
              <a:rPr lang="it-IT" smtClean="0"/>
              <a:t>29/04/2026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854325" y="569913"/>
            <a:ext cx="1089025" cy="15414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2115" tIns="31058" rIns="62115" bIns="31058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2197059"/>
            <a:ext cx="5438775" cy="1797794"/>
          </a:xfrm>
          <a:prstGeom prst="rect">
            <a:avLst/>
          </a:prstGeom>
        </p:spPr>
        <p:txBody>
          <a:bodyPr vert="horz" lIns="62115" tIns="31058" rIns="62115" bIns="31058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4336455"/>
            <a:ext cx="2946400" cy="229195"/>
          </a:xfrm>
          <a:prstGeom prst="rect">
            <a:avLst/>
          </a:prstGeom>
        </p:spPr>
        <p:txBody>
          <a:bodyPr vert="horz" lIns="62115" tIns="31058" rIns="62115" bIns="31058" rtlCol="0" anchor="b"/>
          <a:lstStyle>
            <a:lvl1pPr algn="l">
              <a:defRPr sz="8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9689" y="4336455"/>
            <a:ext cx="2946400" cy="229195"/>
          </a:xfrm>
          <a:prstGeom prst="rect">
            <a:avLst/>
          </a:prstGeom>
        </p:spPr>
        <p:txBody>
          <a:bodyPr vert="horz" lIns="62115" tIns="31058" rIns="62115" bIns="31058" rtlCol="0" anchor="b"/>
          <a:lstStyle>
            <a:lvl1pPr algn="r">
              <a:defRPr sz="800"/>
            </a:lvl1pPr>
          </a:lstStyle>
          <a:p>
            <a:fld id="{85F4778C-A9BF-4F08-9BBD-FCD34A53F7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4818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F4778C-A9BF-4F08-9BBD-FCD34A53F7FF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5729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F4778C-A9BF-4F08-9BBD-FCD34A53F7FF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67914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838CB-A81F-574C-8216-EE6AF26B6ABC}" type="datetimeFigureOut">
              <a:rPr lang="it-IT" smtClean="0"/>
              <a:t>29/04/2026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2EC02-15D5-9D45-B998-158E37494D6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8061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838CB-A81F-574C-8216-EE6AF26B6ABC}" type="datetimeFigureOut">
              <a:rPr lang="it-IT" smtClean="0"/>
              <a:t>29/04/2026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2EC02-15D5-9D45-B998-158E37494D6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997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838CB-A81F-574C-8216-EE6AF26B6ABC}" type="datetimeFigureOut">
              <a:rPr lang="it-IT" smtClean="0"/>
              <a:t>29/04/2026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2EC02-15D5-9D45-B998-158E37494D6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4952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838CB-A81F-574C-8216-EE6AF26B6ABC}" type="datetimeFigureOut">
              <a:rPr lang="it-IT" smtClean="0"/>
              <a:t>29/04/2026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2EC02-15D5-9D45-B998-158E37494D6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982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838CB-A81F-574C-8216-EE6AF26B6ABC}" type="datetimeFigureOut">
              <a:rPr lang="it-IT" smtClean="0"/>
              <a:t>29/04/2026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2EC02-15D5-9D45-B998-158E37494D6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3384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838CB-A81F-574C-8216-EE6AF26B6ABC}" type="datetimeFigureOut">
              <a:rPr lang="it-IT" smtClean="0"/>
              <a:t>29/04/2026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2EC02-15D5-9D45-B998-158E37494D6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0276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838CB-A81F-574C-8216-EE6AF26B6ABC}" type="datetimeFigureOut">
              <a:rPr lang="it-IT" smtClean="0"/>
              <a:t>29/04/2026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2EC02-15D5-9D45-B998-158E37494D6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616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838CB-A81F-574C-8216-EE6AF26B6ABC}" type="datetimeFigureOut">
              <a:rPr lang="it-IT" smtClean="0"/>
              <a:t>29/04/2026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2EC02-15D5-9D45-B998-158E37494D6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0245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838CB-A81F-574C-8216-EE6AF26B6ABC}" type="datetimeFigureOut">
              <a:rPr lang="it-IT" smtClean="0"/>
              <a:t>29/04/2026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2EC02-15D5-9D45-B998-158E37494D6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4479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838CB-A81F-574C-8216-EE6AF26B6ABC}" type="datetimeFigureOut">
              <a:rPr lang="it-IT" smtClean="0"/>
              <a:t>29/04/2026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2EC02-15D5-9D45-B998-158E37494D6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4822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838CB-A81F-574C-8216-EE6AF26B6ABC}" type="datetimeFigureOut">
              <a:rPr lang="it-IT" smtClean="0"/>
              <a:t>29/04/2026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2EC02-15D5-9D45-B998-158E37494D6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8996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F838CB-A81F-574C-8216-EE6AF26B6ABC}" type="datetimeFigureOut">
              <a:rPr lang="it-IT" smtClean="0"/>
              <a:t>29/04/2026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A2EC02-15D5-9D45-B998-158E37494D6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0785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1BD5D7A-A570-F993-6386-462867ED57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po 2">
            <a:extLst>
              <a:ext uri="{FF2B5EF4-FFF2-40B4-BE49-F238E27FC236}">
                <a16:creationId xmlns:a16="http://schemas.microsoft.com/office/drawing/2014/main" id="{EA7E15DA-361D-885D-722E-92136E8E3E7B}"/>
              </a:ext>
            </a:extLst>
          </p:cNvPr>
          <p:cNvGrpSpPr/>
          <p:nvPr/>
        </p:nvGrpSpPr>
        <p:grpSpPr>
          <a:xfrm>
            <a:off x="1513856" y="1378691"/>
            <a:ext cx="4531964" cy="9138890"/>
            <a:chOff x="1513849" y="233368"/>
            <a:chExt cx="4531964" cy="9138890"/>
          </a:xfrm>
        </p:grpSpPr>
        <p:pic>
          <p:nvPicPr>
            <p:cNvPr id="2" name="Immagine 1" descr="Immagine che contiene nero, oscurità&#10;&#10;Descrizione generata automaticamente">
              <a:extLst>
                <a:ext uri="{FF2B5EF4-FFF2-40B4-BE49-F238E27FC236}">
                  <a16:creationId xmlns:a16="http://schemas.microsoft.com/office/drawing/2014/main" id="{2832DFF2-C3AE-B527-723C-10017EF75A2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513849" y="233368"/>
              <a:ext cx="4531964" cy="1271997"/>
            </a:xfrm>
            <a:prstGeom prst="rect">
              <a:avLst/>
            </a:prstGeom>
          </p:spPr>
        </p:pic>
        <p:sp>
          <p:nvSpPr>
            <p:cNvPr id="8" name="CasellaDiTesto 7">
              <a:extLst>
                <a:ext uri="{FF2B5EF4-FFF2-40B4-BE49-F238E27FC236}">
                  <a16:creationId xmlns:a16="http://schemas.microsoft.com/office/drawing/2014/main" id="{5284F070-8A9C-9F93-AC47-53AA7B745275}"/>
                </a:ext>
              </a:extLst>
            </p:cNvPr>
            <p:cNvSpPr txBox="1"/>
            <p:nvPr/>
          </p:nvSpPr>
          <p:spPr>
            <a:xfrm>
              <a:off x="2011543" y="1600900"/>
              <a:ext cx="3536576" cy="777135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it-IT" altLang="it-IT" sz="1200" dirty="0">
                  <a:latin typeface="PT Mono" panose="02060509020205020204" pitchFamily="49" charset="0"/>
                </a:rPr>
                <a:t>  Oliva sferica "El Bulli"</a:t>
              </a:r>
            </a:p>
            <a:p>
              <a:pPr algn="ctr" defTabSz="914400" eaLnBrk="0" fontAlgn="base" hangingPunct="0">
                <a:spcBef>
                  <a:spcPct val="0"/>
                </a:spcBef>
              </a:pPr>
              <a:endParaRPr lang="it-IT" sz="1200" dirty="0">
                <a:latin typeface="PT Mono" panose="02060509020205020204" pitchFamily="49" charset="77"/>
              </a:endParaRPr>
            </a:p>
            <a:p>
              <a:pPr algn="ctr" defTabSz="914400" eaLnBrk="0" fontAlgn="base" hangingPunct="0">
                <a:spcBef>
                  <a:spcPct val="0"/>
                </a:spcBef>
              </a:pPr>
              <a:r>
                <a:rPr lang="it-IT" sz="1200" dirty="0">
                  <a:latin typeface="PT Mono" panose="02060509020205020204" pitchFamily="49" charset="77"/>
                </a:rPr>
                <a:t>Gelato al Parmigiano Reggiano</a:t>
              </a:r>
            </a:p>
            <a:p>
              <a:pPr algn="ctr" defTabSz="914400" eaLnBrk="0" fontAlgn="base" hangingPunct="0">
                <a:spcBef>
                  <a:spcPct val="0"/>
                </a:spcBef>
              </a:pPr>
              <a:r>
                <a:rPr lang="it-IT" altLang="it-IT" sz="1200" dirty="0">
                  <a:latin typeface="PT Mono" panose="02060509020205020204" pitchFamily="49" charset="0"/>
                </a:rPr>
                <a:t>"</a:t>
              </a:r>
              <a:r>
                <a:rPr lang="it-IT" sz="1200" dirty="0">
                  <a:latin typeface="PT Mono" panose="02060509020205020204" pitchFamily="49" charset="0"/>
                </a:rPr>
                <a:t>Bob Noto</a:t>
              </a:r>
              <a:r>
                <a:rPr lang="it-IT" altLang="it-IT" sz="1200" dirty="0">
                  <a:latin typeface="PT Mono" panose="02060509020205020204" pitchFamily="49" charset="0"/>
                </a:rPr>
                <a:t>"</a:t>
              </a:r>
            </a:p>
            <a:p>
              <a:pPr algn="ctr" defTabSz="914400" eaLnBrk="0" fontAlgn="base" hangingPunct="0">
                <a:spcBef>
                  <a:spcPct val="0"/>
                </a:spcBef>
              </a:pPr>
              <a:endParaRPr lang="it-IT" sz="1200" dirty="0">
                <a:latin typeface="PT Mono" panose="02060509020205020204" pitchFamily="49" charset="0"/>
              </a:endParaRPr>
            </a:p>
            <a:p>
              <a:pPr algn="ctr" defTabSz="914400" eaLnBrk="0" fontAlgn="base" hangingPunct="0">
                <a:spcBef>
                  <a:spcPct val="0"/>
                </a:spcBef>
              </a:pPr>
              <a:r>
                <a:rPr lang="it-IT" sz="1200" dirty="0">
                  <a:latin typeface="PT Mono" panose="02060509020205020204" pitchFamily="49" charset="0"/>
                </a:rPr>
                <a:t> Patata sufflè… come un vitello tonnato</a:t>
              </a:r>
            </a:p>
            <a:p>
              <a:pPr algn="ctr" defTabSz="914400" eaLnBrk="0" fontAlgn="base" hangingPunct="0">
                <a:spcBef>
                  <a:spcPct val="0"/>
                </a:spcBef>
              </a:pPr>
              <a:endParaRPr lang="it-IT" sz="1200" dirty="0">
                <a:latin typeface="PT Mono" panose="02060509020205020204" pitchFamily="49" charset="0"/>
              </a:endParaRPr>
            </a:p>
            <a:p>
              <a:pPr algn="ctr" defTabSz="914400" eaLnBrk="0" fontAlgn="base" hangingPunct="0">
                <a:spcBef>
                  <a:spcPct val="0"/>
                </a:spcBef>
              </a:pPr>
              <a:r>
                <a:rPr lang="it-IT" sz="1200" dirty="0">
                  <a:latin typeface="PT Mono" panose="02060509020205020204" pitchFamily="49" charset="0"/>
                </a:rPr>
                <a:t>Tramezzino con insalata capricciosa e granchio</a:t>
              </a:r>
            </a:p>
            <a:p>
              <a:pPr algn="ctr" defTabSz="914400" eaLnBrk="0" fontAlgn="base" hangingPunct="0">
                <a:spcBef>
                  <a:spcPct val="0"/>
                </a:spcBef>
              </a:pPr>
              <a:endParaRPr lang="it-IT" sz="1200" dirty="0">
                <a:latin typeface="PT Mono" panose="02060509020205020204" pitchFamily="49" charset="0"/>
              </a:endParaRPr>
            </a:p>
            <a:p>
              <a:pPr algn="ctr" defTabSz="914400" eaLnBrk="0" fontAlgn="base" hangingPunct="0">
                <a:spcBef>
                  <a:spcPct val="0"/>
                </a:spcBef>
              </a:pPr>
              <a:r>
                <a:rPr lang="it-IT" sz="1200" dirty="0">
                  <a:latin typeface="PT Mono" panose="02060509020205020204" pitchFamily="49" charset="0"/>
                </a:rPr>
                <a:t> Duetto di ricciola Hamachi</a:t>
              </a:r>
            </a:p>
            <a:p>
              <a:pPr algn="ctr" defTabSz="914400" eaLnBrk="0" fontAlgn="base" hangingPunct="0">
                <a:spcBef>
                  <a:spcPct val="0"/>
                </a:spcBef>
              </a:pPr>
              <a:endParaRPr lang="it-IT" sz="1200" dirty="0">
                <a:latin typeface="PT Mono" panose="02060509020205020204" pitchFamily="49" charset="77"/>
              </a:endParaRPr>
            </a:p>
            <a:p>
              <a:pPr algn="ctr" defTabSz="914400" eaLnBrk="0" fontAlgn="base" hangingPunct="0">
                <a:spcBef>
                  <a:spcPct val="0"/>
                </a:spcBef>
              </a:pPr>
              <a:r>
                <a:rPr lang="it-IT" sz="1200" dirty="0">
                  <a:latin typeface="PT Mono" panose="02060509020205020204" pitchFamily="49" charset="0"/>
                </a:rPr>
                <a:t> Salpicon di crostacei</a:t>
              </a:r>
            </a:p>
            <a:p>
              <a:pPr algn="ctr" defTabSz="914400" eaLnBrk="0" fontAlgn="base" hangingPunct="0">
                <a:spcBef>
                  <a:spcPct val="0"/>
                </a:spcBef>
              </a:pPr>
              <a:endParaRPr lang="it-IT" sz="1200" dirty="0">
                <a:latin typeface="PT Mono" panose="02060509020205020204" pitchFamily="49" charset="77"/>
              </a:endParaRPr>
            </a:p>
            <a:p>
              <a:pPr algn="ctr" defTabSz="914400" eaLnBrk="0" fontAlgn="base" hangingPunct="0">
                <a:spcBef>
                  <a:spcPct val="0"/>
                </a:spcBef>
              </a:pPr>
              <a:r>
                <a:rPr lang="it-IT" sz="1200" dirty="0">
                  <a:latin typeface="PT Mono" panose="02060509020205020204" pitchFamily="49" charset="77"/>
                </a:rPr>
                <a:t> Merluzzo con curry e bergamotto,</a:t>
              </a:r>
            </a:p>
            <a:p>
              <a:pPr algn="ctr" defTabSz="914400" eaLnBrk="0" fontAlgn="base" hangingPunct="0">
                <a:spcBef>
                  <a:spcPct val="0"/>
                </a:spcBef>
              </a:pPr>
              <a:r>
                <a:rPr lang="it-IT" sz="1200" dirty="0">
                  <a:latin typeface="PT Mono" panose="02060509020205020204" pitchFamily="49" charset="77"/>
                </a:rPr>
                <a:t>omaggio al Ristorante </a:t>
              </a:r>
              <a:r>
                <a:rPr lang="it-IT" sz="1200" dirty="0" err="1">
                  <a:latin typeface="PT Mono" panose="02060509020205020204" pitchFamily="49" charset="77"/>
                </a:rPr>
                <a:t>Nerua</a:t>
              </a:r>
              <a:endParaRPr lang="it-IT" sz="1200" dirty="0">
                <a:latin typeface="PT Mono" panose="02060509020205020204" pitchFamily="49" charset="77"/>
              </a:endParaRPr>
            </a:p>
            <a:p>
              <a:pPr algn="ctr" defTabSz="914400" eaLnBrk="0" fontAlgn="base" hangingPunct="0">
                <a:spcBef>
                  <a:spcPct val="0"/>
                </a:spcBef>
              </a:pPr>
              <a:endParaRPr lang="it-IT" sz="1200" dirty="0">
                <a:latin typeface="PT Mono" panose="02060509020205020204" pitchFamily="49" charset="77"/>
              </a:endParaRPr>
            </a:p>
            <a:p>
              <a:pPr algn="ctr" defTabSz="914400" eaLnBrk="0" fontAlgn="base" hangingPunct="0">
                <a:spcBef>
                  <a:spcPct val="0"/>
                </a:spcBef>
              </a:pPr>
              <a:r>
                <a:rPr lang="it-IT" sz="1200" dirty="0">
                  <a:latin typeface="PT Mono" panose="02060509020205020204" pitchFamily="49" charset="77"/>
                </a:rPr>
                <a:t> Piselli alla brace, Cafè de Paris e </a:t>
              </a:r>
              <a:r>
                <a:rPr lang="it-IT" sz="1200" dirty="0" err="1">
                  <a:latin typeface="PT Mono" panose="02060509020205020204" pitchFamily="49" charset="77"/>
                </a:rPr>
                <a:t>chorizo</a:t>
              </a:r>
              <a:r>
                <a:rPr lang="it-IT" sz="1200" dirty="0">
                  <a:latin typeface="PT Mono" panose="02060509020205020204" pitchFamily="49" charset="77"/>
                </a:rPr>
                <a:t> </a:t>
              </a:r>
              <a:r>
                <a:rPr lang="it-IT" altLang="it-IT" sz="1200" dirty="0">
                  <a:latin typeface="PT Mono" panose="02060509020205020204" pitchFamily="49" charset="0"/>
                </a:rPr>
                <a:t>"</a:t>
              </a:r>
              <a:r>
                <a:rPr lang="it-IT" altLang="it-IT" sz="1200" dirty="0" err="1">
                  <a:latin typeface="PT Mono" panose="02060509020205020204" pitchFamily="49" charset="0"/>
                </a:rPr>
                <a:t>Joselito</a:t>
              </a:r>
              <a:r>
                <a:rPr lang="it-IT" altLang="it-IT" sz="1200" dirty="0">
                  <a:latin typeface="PT Mono" panose="02060509020205020204" pitchFamily="49" charset="0"/>
                </a:rPr>
                <a:t>"</a:t>
              </a:r>
            </a:p>
            <a:p>
              <a:pPr algn="ctr" defTabSz="914400" eaLnBrk="0" fontAlgn="base" hangingPunct="0">
                <a:spcBef>
                  <a:spcPct val="0"/>
                </a:spcBef>
              </a:pPr>
              <a:endParaRPr lang="it-IT" altLang="it-IT" sz="1200" dirty="0">
                <a:latin typeface="PT Mono" panose="02060509020205020204" pitchFamily="49" charset="0"/>
              </a:endParaRPr>
            </a:p>
            <a:p>
              <a:pPr lvl="0"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it-IT" altLang="it-IT" sz="1200" dirty="0">
                  <a:latin typeface="PT Mono" panose="02060509020205020204" pitchFamily="49" charset="0"/>
                </a:rPr>
                <a:t>Gnocchi burro e oro</a:t>
              </a:r>
            </a:p>
            <a:p>
              <a:pPr lvl="0"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 altLang="it-IT" sz="1200" dirty="0">
                <a:latin typeface="PT Mono" panose="02060509020205020204" pitchFamily="49" charset="0"/>
              </a:endParaRPr>
            </a:p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it-IT" sz="1200" dirty="0">
                  <a:latin typeface="PT Mono" panose="02060509020205020204" pitchFamily="49" charset="0"/>
                </a:rPr>
                <a:t> Tagliatelle, zafferano e granchio</a:t>
              </a:r>
              <a:endParaRPr lang="it-IT" altLang="it-IT" sz="1200" dirty="0">
                <a:latin typeface="PT Mono" panose="02060509020205020204" pitchFamily="49" charset="0"/>
              </a:endParaRPr>
            </a:p>
            <a:p>
              <a:pPr lvl="0"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 altLang="it-IT" sz="1200" dirty="0">
                <a:latin typeface="PT Mono" panose="02060509020205020204" pitchFamily="49" charset="0"/>
              </a:endParaRPr>
            </a:p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it-IT" sz="1200" dirty="0">
                  <a:latin typeface="PT Mono" panose="02060509020205020204" pitchFamily="49" charset="77"/>
                </a:rPr>
                <a:t>Morone al verde</a:t>
              </a:r>
            </a:p>
            <a:p>
              <a:pPr algn="ctr">
                <a:spcAft>
                  <a:spcPts val="600"/>
                </a:spcAft>
              </a:pPr>
              <a:endParaRPr lang="it-IT" sz="1200" dirty="0">
                <a:latin typeface="PT Mono" panose="02060509020205020204" pitchFamily="49" charset="77"/>
              </a:endParaRPr>
            </a:p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 sz="1200" dirty="0">
                <a:latin typeface="PT Mono" panose="02060509020205020204" pitchFamily="49" charset="77"/>
              </a:endParaRPr>
            </a:p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 sz="1200" dirty="0">
                <a:latin typeface="PT Mono" panose="02060509020205020204" pitchFamily="49" charset="77"/>
              </a:endParaRPr>
            </a:p>
            <a:p>
              <a:pPr algn="ctr">
                <a:spcAft>
                  <a:spcPts val="1000"/>
                </a:spcAft>
              </a:pPr>
              <a:r>
                <a:rPr lang="it-IT" sz="1200" b="1" dirty="0">
                  <a:latin typeface="PT Mono" panose="02060509020205020204" pitchFamily="49" charset="77"/>
                </a:rPr>
                <a:t>FESTIVAL DI DESSERT </a:t>
              </a:r>
            </a:p>
            <a:p>
              <a:pPr algn="ctr">
                <a:spcAft>
                  <a:spcPts val="1000"/>
                </a:spcAft>
              </a:pPr>
              <a:r>
                <a:rPr lang="it-IT" sz="1200" b="1" dirty="0">
                  <a:latin typeface="PT Mono" panose="02060509020205020204" pitchFamily="49" charset="77"/>
                </a:rPr>
                <a:t>130 €</a:t>
              </a:r>
            </a:p>
            <a:p>
              <a:pPr algn="ctr">
                <a:spcAft>
                  <a:spcPts val="1000"/>
                </a:spcAft>
              </a:pPr>
              <a:endParaRPr lang="it-IT" sz="1200" b="1" dirty="0">
                <a:latin typeface="PT Mono" panose="02060509020205020204" pitchFamily="49" charset="77"/>
              </a:endParaRPr>
            </a:p>
            <a:p>
              <a:pPr algn="ctr">
                <a:spcAft>
                  <a:spcPts val="1000"/>
                </a:spcAft>
              </a:pPr>
              <a:endParaRPr lang="it-IT" sz="1200" b="1" dirty="0">
                <a:latin typeface="PT Mono" panose="02060509020205020204" pitchFamily="49" charset="77"/>
              </a:endParaRPr>
            </a:p>
            <a:p>
              <a:pPr algn="ctr">
                <a:spcAft>
                  <a:spcPts val="1000"/>
                </a:spcAft>
              </a:pPr>
              <a:endParaRPr lang="it-IT" sz="1200" b="1" dirty="0">
                <a:latin typeface="PT Mono" panose="02060509020205020204" pitchFamily="49" charset="77"/>
              </a:endParaRPr>
            </a:p>
            <a:p>
              <a:pPr algn="ctr">
                <a:spcAft>
                  <a:spcPts val="1000"/>
                </a:spcAft>
              </a:pPr>
              <a:endParaRPr lang="it-IT" sz="1200" dirty="0">
                <a:latin typeface="PT Mono" panose="02060509020205020204" pitchFamily="49" charset="77"/>
              </a:endParaRPr>
            </a:p>
            <a:p>
              <a:pPr algn="ctr">
                <a:spcAft>
                  <a:spcPts val="1000"/>
                </a:spcAft>
              </a:pPr>
              <a:endParaRPr lang="it-IT" sz="1200" dirty="0">
                <a:latin typeface="PT Mono" panose="02060509020205020204" pitchFamily="49" charset="7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52304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o 1">
            <a:extLst>
              <a:ext uri="{FF2B5EF4-FFF2-40B4-BE49-F238E27FC236}">
                <a16:creationId xmlns:a16="http://schemas.microsoft.com/office/drawing/2014/main" id="{82F3BFFE-ED9E-9B78-6A03-C311EE97577D}"/>
              </a:ext>
            </a:extLst>
          </p:cNvPr>
          <p:cNvGrpSpPr/>
          <p:nvPr/>
        </p:nvGrpSpPr>
        <p:grpSpPr>
          <a:xfrm>
            <a:off x="1841643" y="446384"/>
            <a:ext cx="3876390" cy="8735842"/>
            <a:chOff x="1841643" y="-651310"/>
            <a:chExt cx="3876390" cy="8735842"/>
          </a:xfrm>
        </p:grpSpPr>
        <p:pic>
          <p:nvPicPr>
            <p:cNvPr id="6" name="Immagine 5">
              <a:extLst>
                <a:ext uri="{FF2B5EF4-FFF2-40B4-BE49-F238E27FC236}">
                  <a16:creationId xmlns:a16="http://schemas.microsoft.com/office/drawing/2014/main" id="{47F66808-22D5-F1CD-8FB0-959FABFCF3B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841643" y="-651310"/>
              <a:ext cx="3876390" cy="1099553"/>
            </a:xfrm>
            <a:prstGeom prst="rect">
              <a:avLst/>
            </a:prstGeom>
          </p:spPr>
        </p:pic>
        <p:sp>
          <p:nvSpPr>
            <p:cNvPr id="8" name="CasellaDiTesto 7">
              <a:extLst>
                <a:ext uri="{FF2B5EF4-FFF2-40B4-BE49-F238E27FC236}">
                  <a16:creationId xmlns:a16="http://schemas.microsoft.com/office/drawing/2014/main" id="{EB60698E-9866-E9EA-ABE0-5D2E39A692A9}"/>
                </a:ext>
              </a:extLst>
            </p:cNvPr>
            <p:cNvSpPr txBox="1"/>
            <p:nvPr/>
          </p:nvSpPr>
          <p:spPr>
            <a:xfrm>
              <a:off x="1987246" y="738931"/>
              <a:ext cx="3585183" cy="734560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spcAft>
                  <a:spcPts val="1000"/>
                </a:spcAft>
              </a:pPr>
              <a:endParaRPr lang="it-IT" altLang="it-IT" sz="1100" dirty="0">
                <a:latin typeface="PT Mono" panose="02060509020205020204" pitchFamily="49" charset="77"/>
              </a:endParaRPr>
            </a:p>
            <a:p>
              <a:pPr algn="ctr" defTabSz="914400" eaLnBrk="0" fontAlgn="base" hangingPunct="0">
                <a:spcBef>
                  <a:spcPct val="0"/>
                </a:spcBef>
              </a:pPr>
              <a:r>
                <a:rPr lang="it-IT" altLang="it-IT" sz="1200" dirty="0">
                  <a:latin typeface="PT Mono" panose="02060509020205020204" pitchFamily="49" charset="0"/>
                </a:rPr>
                <a:t> Oliva sferica "El Bulli"</a:t>
              </a:r>
            </a:p>
            <a:p>
              <a:pPr algn="ctr" defTabSz="914400" eaLnBrk="0" fontAlgn="base" hangingPunct="0">
                <a:spcBef>
                  <a:spcPct val="0"/>
                </a:spcBef>
              </a:pPr>
              <a:endParaRPr lang="it-IT" altLang="it-IT" sz="1200" dirty="0">
                <a:latin typeface="PT Mono" panose="02060509020205020204" pitchFamily="49" charset="0"/>
              </a:endParaRPr>
            </a:p>
            <a:p>
              <a:pPr algn="ctr" defTabSz="914400" eaLnBrk="0" fontAlgn="base" hangingPunct="0">
                <a:spcBef>
                  <a:spcPct val="0"/>
                </a:spcBef>
              </a:pPr>
              <a:r>
                <a:rPr lang="it-IT" altLang="it-IT" sz="1200" dirty="0">
                  <a:latin typeface="PT Mono" panose="02060509020205020204" pitchFamily="49" charset="0"/>
                </a:rPr>
                <a:t>Meringa al miele tostato e gelato al gorgonzola</a:t>
              </a:r>
            </a:p>
            <a:p>
              <a:pPr algn="ctr" defTabSz="914400" eaLnBrk="0" fontAlgn="base" hangingPunct="0">
                <a:spcBef>
                  <a:spcPct val="0"/>
                </a:spcBef>
              </a:pPr>
              <a:endParaRPr lang="it-IT" altLang="it-IT" sz="1200" dirty="0">
                <a:latin typeface="PT Mono" panose="02060509020205020204" pitchFamily="49" charset="0"/>
              </a:endParaRPr>
            </a:p>
            <a:p>
              <a:pPr algn="ctr" defTabSz="914400" eaLnBrk="0" fontAlgn="base" hangingPunct="0">
                <a:spcBef>
                  <a:spcPct val="0"/>
                </a:spcBef>
              </a:pPr>
              <a:r>
                <a:rPr lang="it-IT" altLang="it-IT" sz="1200" dirty="0">
                  <a:latin typeface="PT Mono" panose="02060509020205020204" pitchFamily="49" charset="0"/>
                </a:rPr>
                <a:t> </a:t>
              </a:r>
              <a:r>
                <a:rPr lang="it-IT" sz="1200" dirty="0">
                  <a:latin typeface="PT Mono" panose="02060509020205020204" pitchFamily="49" charset="0"/>
                </a:rPr>
                <a:t>Millefoglie di foie gras e nocciola</a:t>
              </a:r>
            </a:p>
            <a:p>
              <a:pPr algn="ctr" defTabSz="914400" eaLnBrk="0" fontAlgn="base" hangingPunct="0">
                <a:spcBef>
                  <a:spcPct val="0"/>
                </a:spcBef>
              </a:pPr>
              <a:endParaRPr lang="it-IT" sz="1200" dirty="0">
                <a:latin typeface="PT Mono" panose="02060509020205020204" pitchFamily="49" charset="0"/>
              </a:endParaRPr>
            </a:p>
            <a:p>
              <a:pPr algn="ctr" defTabSz="914400" eaLnBrk="0" fontAlgn="base" hangingPunct="0">
                <a:spcBef>
                  <a:spcPct val="0"/>
                </a:spcBef>
              </a:pPr>
              <a:r>
                <a:rPr lang="it-IT" sz="1200" dirty="0">
                  <a:latin typeface="PT Mono" panose="02060509020205020204" pitchFamily="49" charset="0"/>
                </a:rPr>
                <a:t>Katsu Sando piemontese</a:t>
              </a:r>
            </a:p>
            <a:p>
              <a:pPr algn="ctr" defTabSz="914400" eaLnBrk="0" fontAlgn="base" hangingPunct="0">
                <a:spcBef>
                  <a:spcPct val="0"/>
                </a:spcBef>
              </a:pPr>
              <a:endParaRPr lang="it-IT" sz="1200" dirty="0">
                <a:latin typeface="PT Mono" panose="02060509020205020204" pitchFamily="49" charset="0"/>
              </a:endParaRPr>
            </a:p>
            <a:p>
              <a:pPr algn="ctr" defTabSz="914400" eaLnBrk="0" fontAlgn="base" hangingPunct="0">
                <a:spcBef>
                  <a:spcPct val="0"/>
                </a:spcBef>
              </a:pPr>
              <a:r>
                <a:rPr lang="it-IT" sz="1200" dirty="0">
                  <a:latin typeface="PT Mono" panose="02060509020205020204" pitchFamily="49" charset="0"/>
                </a:rPr>
                <a:t>Duetto di ricciola Hamachi</a:t>
              </a:r>
            </a:p>
            <a:p>
              <a:pPr algn="ctr" defTabSz="914400" eaLnBrk="0" fontAlgn="base" hangingPunct="0">
                <a:spcBef>
                  <a:spcPct val="0"/>
                </a:spcBef>
              </a:pPr>
              <a:endParaRPr lang="it-IT" sz="1200" dirty="0">
                <a:latin typeface="PT Mono" panose="02060509020205020204" pitchFamily="49" charset="0"/>
              </a:endParaRPr>
            </a:p>
            <a:p>
              <a:pPr algn="ctr" defTabSz="914400" eaLnBrk="0" fontAlgn="base" hangingPunct="0">
                <a:spcBef>
                  <a:spcPct val="0"/>
                </a:spcBef>
              </a:pPr>
              <a:r>
                <a:rPr lang="it-IT" sz="1200" dirty="0">
                  <a:latin typeface="PT Mono" panose="02060509020205020204" pitchFamily="49" charset="77"/>
                </a:rPr>
                <a:t>Insalata verde</a:t>
              </a:r>
            </a:p>
            <a:p>
              <a:pPr algn="ctr" defTabSz="914400" eaLnBrk="0" fontAlgn="base" hangingPunct="0">
                <a:spcBef>
                  <a:spcPct val="0"/>
                </a:spcBef>
              </a:pPr>
              <a:endParaRPr lang="it-IT" sz="1200" dirty="0">
                <a:latin typeface="PT Mono" panose="02060509020205020204" pitchFamily="49" charset="77"/>
              </a:endParaRPr>
            </a:p>
            <a:p>
              <a:pPr algn="ctr" defTabSz="914400" eaLnBrk="0" fontAlgn="base" hangingPunct="0">
                <a:spcBef>
                  <a:spcPct val="0"/>
                </a:spcBef>
              </a:pPr>
              <a:r>
                <a:rPr lang="it-IT" sz="1200" dirty="0">
                  <a:latin typeface="PT Mono" panose="02060509020205020204" pitchFamily="49" charset="0"/>
                </a:rPr>
                <a:t>Duetto di gambero viola</a:t>
              </a:r>
            </a:p>
            <a:p>
              <a:pPr algn="ctr" defTabSz="914400" eaLnBrk="0" fontAlgn="base" hangingPunct="0">
                <a:spcBef>
                  <a:spcPct val="0"/>
                </a:spcBef>
              </a:pPr>
              <a:endParaRPr lang="it-IT" sz="1200" dirty="0">
                <a:latin typeface="PT Mono" panose="02060509020205020204" pitchFamily="49" charset="77"/>
              </a:endParaRPr>
            </a:p>
            <a:p>
              <a:pPr algn="ctr" defTabSz="914400" eaLnBrk="0" fontAlgn="base" hangingPunct="0">
                <a:spcBef>
                  <a:spcPct val="0"/>
                </a:spcBef>
              </a:pPr>
              <a:r>
                <a:rPr lang="it-IT" sz="1200" dirty="0">
                  <a:latin typeface="PT Mono" panose="02060509020205020204" pitchFamily="49" charset="77"/>
                </a:rPr>
                <a:t>Carciofo confit, salsa alle olive e vaniglia</a:t>
              </a:r>
            </a:p>
            <a:p>
              <a:pPr algn="ctr" defTabSz="914400" eaLnBrk="0" fontAlgn="base" hangingPunct="0">
                <a:spcBef>
                  <a:spcPct val="0"/>
                </a:spcBef>
              </a:pPr>
              <a:endParaRPr lang="it-IT" sz="1200" dirty="0">
                <a:latin typeface="PT Mono" panose="02060509020205020204" pitchFamily="49" charset="0"/>
              </a:endParaRPr>
            </a:p>
            <a:p>
              <a:pPr algn="ctr" defTabSz="914400" eaLnBrk="0" fontAlgn="base" hangingPunct="0">
                <a:spcBef>
                  <a:spcPct val="0"/>
                </a:spcBef>
              </a:pPr>
              <a:r>
                <a:rPr lang="it-IT" sz="1200" dirty="0">
                  <a:latin typeface="PT Mono" panose="02060509020205020204" pitchFamily="49" charset="0"/>
                </a:rPr>
                <a:t>Astice, foglie di fico e Roquefort</a:t>
              </a:r>
            </a:p>
            <a:p>
              <a:pPr algn="ctr"/>
              <a:endParaRPr lang="it-IT" sz="1200" dirty="0">
                <a:latin typeface="PT Mono" panose="02060509020205020204" pitchFamily="49" charset="0"/>
              </a:endParaRPr>
            </a:p>
            <a:p>
              <a:pPr algn="ctr"/>
              <a:r>
                <a:rPr lang="it-IT" sz="1200" dirty="0">
                  <a:latin typeface="PT Mono" panose="02060509020205020204" pitchFamily="49" charset="77"/>
                </a:rPr>
                <a:t>Piselli leggermente affumicati e senape</a:t>
              </a:r>
            </a:p>
            <a:p>
              <a:pPr algn="ctr"/>
              <a:endParaRPr lang="it-IT" sz="1200" dirty="0">
                <a:latin typeface="PT Mono" panose="02060509020205020204" pitchFamily="49" charset="0"/>
              </a:endParaRPr>
            </a:p>
            <a:p>
              <a:pPr algn="ctr"/>
              <a:r>
                <a:rPr lang="it-IT" sz="1200" dirty="0">
                  <a:latin typeface="PT Mono" panose="02060509020205020204" pitchFamily="49" charset="0"/>
                </a:rPr>
                <a:t>Gnocco burro e oro</a:t>
              </a:r>
            </a:p>
            <a:p>
              <a:pPr algn="ctr"/>
              <a:endParaRPr lang="it-IT" sz="1200" dirty="0">
                <a:latin typeface="PT Mono" panose="02060509020205020204" pitchFamily="49" charset="0"/>
              </a:endParaRPr>
            </a:p>
            <a:p>
              <a:pPr algn="ctr"/>
              <a:r>
                <a:rPr lang="it-IT" sz="1200" dirty="0">
                  <a:latin typeface="PT Mono" panose="02060509020205020204" pitchFamily="49" charset="0"/>
                </a:rPr>
                <a:t> Spaghetti alla cetarese</a:t>
              </a:r>
            </a:p>
            <a:p>
              <a:pPr algn="ctr"/>
              <a:endParaRPr lang="it-IT" sz="1200" dirty="0">
                <a:latin typeface="PT Mono" panose="02060509020205020204" pitchFamily="49" charset="0"/>
              </a:endParaRPr>
            </a:p>
            <a:p>
              <a:pPr algn="ctr"/>
              <a:r>
                <a:rPr lang="it-IT" sz="1200" dirty="0">
                  <a:latin typeface="PT Mono" panose="02060509020205020204" pitchFamily="49" charset="0"/>
                </a:rPr>
                <a:t>Piccione, mirtilli speziati e cardamomo</a:t>
              </a:r>
            </a:p>
            <a:p>
              <a:pPr algn="ctr"/>
              <a:endParaRPr lang="it-IT" sz="1200" dirty="0">
                <a:latin typeface="PT Mono" panose="02060509020205020204" pitchFamily="49" charset="0"/>
              </a:endParaRPr>
            </a:p>
            <a:p>
              <a:pPr algn="ctr"/>
              <a:endParaRPr lang="it-IT" sz="1200" b="1" dirty="0">
                <a:latin typeface="PT Mono" panose="02060509020205020204" pitchFamily="49" charset="77"/>
              </a:endParaRPr>
            </a:p>
            <a:p>
              <a:pPr algn="ctr">
                <a:spcAft>
                  <a:spcPts val="600"/>
                </a:spcAft>
              </a:pPr>
              <a:r>
                <a:rPr lang="it-IT" sz="1200" b="1" dirty="0">
                  <a:latin typeface="PT Mono" panose="02060509020205020204" pitchFamily="49" charset="77"/>
                </a:rPr>
                <a:t>FESTIVAL DI DESSERT</a:t>
              </a:r>
            </a:p>
            <a:p>
              <a:pPr algn="ctr">
                <a:spcAft>
                  <a:spcPts val="600"/>
                </a:spcAft>
              </a:pPr>
              <a:r>
                <a:rPr lang="it-IT" sz="1200" b="1" dirty="0">
                  <a:latin typeface="PT Mono" panose="02060509020205020204" pitchFamily="49" charset="77"/>
                </a:rPr>
                <a:t>150 €</a:t>
              </a:r>
            </a:p>
            <a:p>
              <a:pPr algn="ctr">
                <a:spcAft>
                  <a:spcPts val="600"/>
                </a:spcAft>
              </a:pPr>
              <a:endParaRPr lang="it-IT" sz="1200" b="1" dirty="0">
                <a:latin typeface="PT Mono" panose="02060509020205020204" pitchFamily="49" charset="77"/>
              </a:endParaRPr>
            </a:p>
            <a:p>
              <a:pPr algn="ctr">
                <a:spcAft>
                  <a:spcPts val="600"/>
                </a:spcAft>
              </a:pPr>
              <a:endParaRPr lang="it-IT" sz="1200" b="1" dirty="0">
                <a:latin typeface="PT Mono" panose="02060509020205020204" pitchFamily="49" charset="77"/>
              </a:endParaRPr>
            </a:p>
            <a:p>
              <a:pPr algn="ctr">
                <a:spcAft>
                  <a:spcPts val="600"/>
                </a:spcAft>
              </a:pPr>
              <a:endParaRPr lang="it-IT" sz="1200" dirty="0">
                <a:latin typeface="PT Mono" panose="02060509020205020204" pitchFamily="49" charset="7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26196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sellaDiTesto 9">
            <a:extLst>
              <a:ext uri="{FF2B5EF4-FFF2-40B4-BE49-F238E27FC236}">
                <a16:creationId xmlns:a16="http://schemas.microsoft.com/office/drawing/2014/main" id="{F0E6A368-3E95-6547-C052-EED39C5EA929}"/>
              </a:ext>
            </a:extLst>
          </p:cNvPr>
          <p:cNvSpPr txBox="1"/>
          <p:nvPr/>
        </p:nvSpPr>
        <p:spPr>
          <a:xfrm>
            <a:off x="1998103" y="2682216"/>
            <a:ext cx="3563470" cy="64556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800"/>
              </a:spcAft>
            </a:pPr>
            <a:r>
              <a:rPr lang="it-IT" sz="1200" dirty="0">
                <a:latin typeface="PT Mono" panose="02060509020205020204" pitchFamily="49" charset="77"/>
              </a:rPr>
              <a:t> </a:t>
            </a:r>
            <a:r>
              <a:rPr lang="it-IT" sz="1200" dirty="0" err="1">
                <a:latin typeface="PT Mono" panose="02060509020205020204" pitchFamily="49" charset="77"/>
              </a:rPr>
              <a:t>Spherical</a:t>
            </a:r>
            <a:r>
              <a:rPr lang="it-IT" sz="1200" dirty="0">
                <a:latin typeface="PT Mono" panose="02060509020205020204" pitchFamily="49" charset="77"/>
              </a:rPr>
              <a:t> olive "El Bulli"</a:t>
            </a:r>
            <a:endParaRPr lang="it-IT" sz="1200" dirty="0">
              <a:solidFill>
                <a:srgbClr val="000000"/>
              </a:solidFill>
              <a:latin typeface="PT Mono" panose="02060509020205020204" pitchFamily="49" charset="0"/>
            </a:endParaRPr>
          </a:p>
          <a:p>
            <a:pPr algn="ctr" defTabSz="914400" eaLnBrk="0" fontAlgn="base" hangingPunct="0">
              <a:spcBef>
                <a:spcPct val="0"/>
              </a:spcBef>
            </a:pPr>
            <a:r>
              <a:rPr lang="it-IT" altLang="it-IT" sz="1200" dirty="0">
                <a:latin typeface="PT Mono" panose="02060509020205020204" pitchFamily="49" charset="0"/>
              </a:rPr>
              <a:t>Parmigiano Reggiano </a:t>
            </a:r>
            <a:r>
              <a:rPr lang="it-IT" altLang="it-IT" sz="1200" dirty="0" err="1">
                <a:latin typeface="PT Mono" panose="02060509020205020204" pitchFamily="49" charset="0"/>
              </a:rPr>
              <a:t>ice-cream</a:t>
            </a:r>
            <a:r>
              <a:rPr lang="it-IT" altLang="it-IT" sz="1200" dirty="0">
                <a:latin typeface="PT Mono" panose="02060509020205020204" pitchFamily="49" charset="0"/>
              </a:rPr>
              <a:t> </a:t>
            </a:r>
          </a:p>
          <a:p>
            <a:pPr algn="ctr" defTabSz="914400" eaLnBrk="0" fontAlgn="base" hangingPunct="0">
              <a:spcBef>
                <a:spcPct val="0"/>
              </a:spcBef>
            </a:pPr>
            <a:r>
              <a:rPr lang="it-IT" altLang="it-IT" sz="1200" dirty="0">
                <a:latin typeface="PT Mono" panose="02060509020205020204" pitchFamily="49" charset="0"/>
              </a:rPr>
              <a:t>"</a:t>
            </a:r>
            <a:r>
              <a:rPr lang="it-IT" sz="1200" dirty="0">
                <a:latin typeface="PT Mono" panose="02060509020205020204" pitchFamily="49" charset="0"/>
              </a:rPr>
              <a:t>Bob Noto</a:t>
            </a:r>
            <a:r>
              <a:rPr lang="it-IT" altLang="it-IT" sz="1200" dirty="0">
                <a:latin typeface="PT Mono" panose="02060509020205020204" pitchFamily="49" charset="0"/>
              </a:rPr>
              <a:t>"</a:t>
            </a:r>
          </a:p>
          <a:p>
            <a:pPr algn="ctr"/>
            <a:endParaRPr lang="it-IT" sz="1200" dirty="0">
              <a:solidFill>
                <a:srgbClr val="000000"/>
              </a:solidFill>
              <a:latin typeface="PT Mono" panose="02060509020205020204" pitchFamily="49" charset="0"/>
            </a:endParaRPr>
          </a:p>
          <a:p>
            <a:pPr algn="ctr"/>
            <a:r>
              <a:rPr lang="it-IT" sz="1200" dirty="0" err="1">
                <a:solidFill>
                  <a:srgbClr val="000000"/>
                </a:solidFill>
                <a:latin typeface="PT Mono" panose="02060509020205020204" pitchFamily="49" charset="0"/>
              </a:rPr>
              <a:t>Crispy</a:t>
            </a:r>
            <a:r>
              <a:rPr lang="it-IT" sz="1200" dirty="0">
                <a:solidFill>
                  <a:srgbClr val="000000"/>
                </a:solidFill>
                <a:latin typeface="PT Mono" panose="02060509020205020204" pitchFamily="49" charset="0"/>
              </a:rPr>
              <a:t> potato… vitello tonnato style</a:t>
            </a:r>
          </a:p>
          <a:p>
            <a:pPr algn="ctr"/>
            <a:endParaRPr lang="it-IT" sz="1200" dirty="0">
              <a:solidFill>
                <a:srgbClr val="000000"/>
              </a:solidFill>
              <a:latin typeface="PT Mono" panose="02060509020205020204" pitchFamily="49" charset="0"/>
            </a:endParaRPr>
          </a:p>
          <a:p>
            <a:pPr algn="ctr"/>
            <a:r>
              <a:rPr lang="it-IT" sz="1200" dirty="0">
                <a:solidFill>
                  <a:srgbClr val="000000"/>
                </a:solidFill>
                <a:latin typeface="PT Mono" panose="02060509020205020204" pitchFamily="49" charset="0"/>
              </a:rPr>
              <a:t>Sandwich with </a:t>
            </a:r>
            <a:r>
              <a:rPr lang="it-IT" sz="1200" dirty="0" err="1">
                <a:solidFill>
                  <a:srgbClr val="000000"/>
                </a:solidFill>
                <a:latin typeface="PT Mono" panose="02060509020205020204" pitchFamily="49" charset="0"/>
              </a:rPr>
              <a:t>crab</a:t>
            </a:r>
            <a:r>
              <a:rPr lang="it-IT" sz="1200" dirty="0">
                <a:solidFill>
                  <a:srgbClr val="000000"/>
                </a:solidFill>
                <a:latin typeface="PT Mono" panose="02060509020205020204" pitchFamily="49" charset="0"/>
              </a:rPr>
              <a:t> and capricciosa </a:t>
            </a:r>
            <a:r>
              <a:rPr lang="it-IT" sz="1200" dirty="0" err="1">
                <a:solidFill>
                  <a:srgbClr val="000000"/>
                </a:solidFill>
                <a:latin typeface="PT Mono" panose="02060509020205020204" pitchFamily="49" charset="0"/>
              </a:rPr>
              <a:t>salad</a:t>
            </a:r>
            <a:endParaRPr lang="it-IT" sz="1200" dirty="0">
              <a:solidFill>
                <a:srgbClr val="000000"/>
              </a:solidFill>
              <a:latin typeface="PT Mono" panose="02060509020205020204" pitchFamily="49" charset="0"/>
            </a:endParaRPr>
          </a:p>
          <a:p>
            <a:pPr algn="ctr"/>
            <a:endParaRPr lang="it-IT" sz="1200" dirty="0">
              <a:solidFill>
                <a:srgbClr val="000000"/>
              </a:solidFill>
              <a:latin typeface="PT Mono" panose="02060509020205020204" pitchFamily="49" charset="0"/>
            </a:endParaRPr>
          </a:p>
          <a:p>
            <a:pPr algn="ctr">
              <a:spcAft>
                <a:spcPts val="1800"/>
              </a:spcAft>
            </a:pPr>
            <a:r>
              <a:rPr lang="it-IT" sz="1200" dirty="0">
                <a:solidFill>
                  <a:srgbClr val="000000"/>
                </a:solidFill>
                <a:latin typeface="PT Mono" panose="02060509020205020204" pitchFamily="49" charset="0"/>
              </a:rPr>
              <a:t>Hamachi </a:t>
            </a:r>
            <a:r>
              <a:rPr lang="it-IT" sz="1200" dirty="0" err="1">
                <a:solidFill>
                  <a:srgbClr val="000000"/>
                </a:solidFill>
                <a:latin typeface="PT Mono" panose="02060509020205020204" pitchFamily="49" charset="0"/>
              </a:rPr>
              <a:t>amberjack</a:t>
            </a:r>
            <a:r>
              <a:rPr lang="it-IT" sz="1200" dirty="0">
                <a:solidFill>
                  <a:srgbClr val="000000"/>
                </a:solidFill>
                <a:latin typeface="PT Mono" panose="02060509020205020204" pitchFamily="49" charset="0"/>
              </a:rPr>
              <a:t> </a:t>
            </a:r>
            <a:r>
              <a:rPr lang="it-IT" sz="1200" dirty="0" err="1">
                <a:solidFill>
                  <a:srgbClr val="000000"/>
                </a:solidFill>
                <a:latin typeface="PT Mono" panose="02060509020205020204" pitchFamily="49" charset="0"/>
              </a:rPr>
              <a:t>duet</a:t>
            </a:r>
            <a:endParaRPr lang="it-IT" sz="1200" dirty="0">
              <a:solidFill>
                <a:srgbClr val="000000"/>
              </a:solidFill>
              <a:latin typeface="PT Mono" panose="02060509020205020204" pitchFamily="49" charset="0"/>
            </a:endParaRPr>
          </a:p>
          <a:p>
            <a:pPr algn="ctr"/>
            <a:r>
              <a:rPr lang="it-IT" sz="1200" dirty="0">
                <a:solidFill>
                  <a:srgbClr val="000000"/>
                </a:solidFill>
                <a:latin typeface="PT Mono" panose="02060509020205020204" pitchFamily="49" charset="0"/>
              </a:rPr>
              <a:t> </a:t>
            </a:r>
            <a:r>
              <a:rPr lang="it-IT" sz="1200" dirty="0" err="1">
                <a:solidFill>
                  <a:srgbClr val="000000"/>
                </a:solidFill>
                <a:latin typeface="PT Mono" panose="02060509020205020204" pitchFamily="49" charset="0"/>
              </a:rPr>
              <a:t>Shellfish</a:t>
            </a:r>
            <a:r>
              <a:rPr lang="it-IT" sz="1200" dirty="0">
                <a:solidFill>
                  <a:srgbClr val="000000"/>
                </a:solidFill>
                <a:latin typeface="PT Mono" panose="02060509020205020204" pitchFamily="49" charset="0"/>
              </a:rPr>
              <a:t> Salpicon</a:t>
            </a:r>
          </a:p>
          <a:p>
            <a:pPr algn="ctr"/>
            <a:endParaRPr lang="it-IT" sz="1200" dirty="0">
              <a:solidFill>
                <a:srgbClr val="000000"/>
              </a:solidFill>
              <a:latin typeface="PT Mono" panose="02060509020205020204" pitchFamily="49" charset="0"/>
            </a:endParaRPr>
          </a:p>
          <a:p>
            <a:pPr algn="ctr"/>
            <a:r>
              <a:rPr lang="it-IT" sz="1200" dirty="0">
                <a:solidFill>
                  <a:srgbClr val="000000"/>
                </a:solidFill>
                <a:latin typeface="PT Mono" panose="02060509020205020204" pitchFamily="49" charset="0"/>
              </a:rPr>
              <a:t> </a:t>
            </a:r>
            <a:r>
              <a:rPr lang="it-IT" sz="1200" dirty="0" err="1">
                <a:solidFill>
                  <a:srgbClr val="000000"/>
                </a:solidFill>
                <a:latin typeface="PT Mono" panose="02060509020205020204" pitchFamily="49" charset="0"/>
              </a:rPr>
              <a:t>Codfish</a:t>
            </a:r>
            <a:r>
              <a:rPr lang="it-IT" sz="1200" dirty="0">
                <a:solidFill>
                  <a:srgbClr val="000000"/>
                </a:solidFill>
                <a:latin typeface="PT Mono" panose="02060509020205020204" pitchFamily="49" charset="0"/>
              </a:rPr>
              <a:t> with curry and </a:t>
            </a:r>
            <a:r>
              <a:rPr lang="it-IT" sz="1200" dirty="0" err="1">
                <a:solidFill>
                  <a:srgbClr val="000000"/>
                </a:solidFill>
                <a:latin typeface="PT Mono" panose="02060509020205020204" pitchFamily="49" charset="0"/>
              </a:rPr>
              <a:t>bergamot</a:t>
            </a:r>
            <a:r>
              <a:rPr lang="it-IT" sz="1200" dirty="0">
                <a:solidFill>
                  <a:srgbClr val="000000"/>
                </a:solidFill>
                <a:latin typeface="PT Mono" panose="02060509020205020204" pitchFamily="49" charset="0"/>
              </a:rPr>
              <a:t>, </a:t>
            </a:r>
            <a:r>
              <a:rPr lang="it-IT" sz="1200" dirty="0" err="1">
                <a:solidFill>
                  <a:srgbClr val="000000"/>
                </a:solidFill>
                <a:latin typeface="PT Mono" panose="02060509020205020204" pitchFamily="49" charset="0"/>
              </a:rPr>
              <a:t>Nerua</a:t>
            </a:r>
            <a:r>
              <a:rPr lang="it-IT" sz="1200" dirty="0">
                <a:solidFill>
                  <a:srgbClr val="000000"/>
                </a:solidFill>
                <a:latin typeface="PT Mono" panose="02060509020205020204" pitchFamily="49" charset="0"/>
              </a:rPr>
              <a:t> </a:t>
            </a:r>
            <a:r>
              <a:rPr lang="it-IT" sz="1200" dirty="0" err="1">
                <a:solidFill>
                  <a:srgbClr val="000000"/>
                </a:solidFill>
                <a:latin typeface="PT Mono" panose="02060509020205020204" pitchFamily="49" charset="0"/>
              </a:rPr>
              <a:t>restaurant</a:t>
            </a:r>
            <a:r>
              <a:rPr lang="it-IT" sz="1200" dirty="0">
                <a:solidFill>
                  <a:srgbClr val="000000"/>
                </a:solidFill>
                <a:latin typeface="PT Mono" panose="02060509020205020204" pitchFamily="49" charset="0"/>
              </a:rPr>
              <a:t> style</a:t>
            </a:r>
          </a:p>
          <a:p>
            <a:pPr algn="ctr"/>
            <a:endParaRPr lang="it-IT" sz="1200" dirty="0">
              <a:solidFill>
                <a:srgbClr val="000000"/>
              </a:solidFill>
              <a:latin typeface="PT Mono" panose="02060509020205020204" pitchFamily="49" charset="0"/>
            </a:endParaRPr>
          </a:p>
          <a:p>
            <a:pPr algn="ctr"/>
            <a:r>
              <a:rPr lang="it-IT" sz="1200" dirty="0" err="1">
                <a:solidFill>
                  <a:srgbClr val="000000"/>
                </a:solidFill>
                <a:latin typeface="PT Mono" panose="02060509020205020204" pitchFamily="49" charset="0"/>
              </a:rPr>
              <a:t>Smoked</a:t>
            </a:r>
            <a:r>
              <a:rPr lang="it-IT" sz="1200" dirty="0">
                <a:solidFill>
                  <a:srgbClr val="000000"/>
                </a:solidFill>
                <a:latin typeface="PT Mono" panose="02060509020205020204" pitchFamily="49" charset="0"/>
              </a:rPr>
              <a:t> </a:t>
            </a:r>
            <a:r>
              <a:rPr lang="it-IT" sz="1200" dirty="0" err="1">
                <a:solidFill>
                  <a:srgbClr val="000000"/>
                </a:solidFill>
                <a:latin typeface="PT Mono" panose="02060509020205020204" pitchFamily="49" charset="0"/>
              </a:rPr>
              <a:t>peas</a:t>
            </a:r>
            <a:r>
              <a:rPr lang="it-IT" sz="1200" dirty="0">
                <a:solidFill>
                  <a:srgbClr val="000000"/>
                </a:solidFill>
                <a:latin typeface="PT Mono" panose="02060509020205020204" pitchFamily="49" charset="0"/>
              </a:rPr>
              <a:t>, Cafè de Paris, </a:t>
            </a:r>
            <a:r>
              <a:rPr lang="it-IT" sz="1200" dirty="0" err="1">
                <a:solidFill>
                  <a:srgbClr val="000000"/>
                </a:solidFill>
                <a:latin typeface="PT Mono" panose="02060509020205020204" pitchFamily="49" charset="0"/>
              </a:rPr>
              <a:t>Chorizo</a:t>
            </a:r>
            <a:r>
              <a:rPr lang="it-IT" sz="1200" dirty="0">
                <a:solidFill>
                  <a:srgbClr val="000000"/>
                </a:solidFill>
                <a:latin typeface="PT Mono" panose="02060509020205020204" pitchFamily="49" charset="0"/>
              </a:rPr>
              <a:t> </a:t>
            </a:r>
            <a:r>
              <a:rPr lang="it-IT" altLang="it-IT" sz="1200" dirty="0">
                <a:latin typeface="PT Mono" panose="02060509020205020204" pitchFamily="49" charset="0"/>
              </a:rPr>
              <a:t>"</a:t>
            </a:r>
            <a:r>
              <a:rPr lang="it-IT" altLang="it-IT" sz="1200" dirty="0" err="1">
                <a:latin typeface="PT Mono" panose="02060509020205020204" pitchFamily="49" charset="0"/>
              </a:rPr>
              <a:t>Joselito</a:t>
            </a:r>
            <a:r>
              <a:rPr lang="it-IT" altLang="it-IT" sz="1200" dirty="0">
                <a:latin typeface="PT Mono" panose="02060509020205020204" pitchFamily="49" charset="0"/>
              </a:rPr>
              <a:t>"</a:t>
            </a:r>
            <a:endParaRPr lang="it-IT" altLang="it-IT" sz="1200" dirty="0">
              <a:latin typeface="PT Mono" panose="02060509020205020204" pitchFamily="49" charset="77"/>
            </a:endParaRPr>
          </a:p>
          <a:p>
            <a:pPr algn="ctr"/>
            <a:endParaRPr lang="it-IT" sz="1200" dirty="0">
              <a:latin typeface="PT Mono" panose="02060509020205020204" pitchFamily="49" charset="77"/>
            </a:endParaRPr>
          </a:p>
          <a:p>
            <a:pPr algn="ctr"/>
            <a:r>
              <a:rPr lang="it-IT" sz="1200" dirty="0">
                <a:latin typeface="PT Mono" panose="02060509020205020204" pitchFamily="49" charset="77"/>
              </a:rPr>
              <a:t>"Burro e oro" style gnocchi</a:t>
            </a:r>
          </a:p>
          <a:p>
            <a:pPr algn="ctr"/>
            <a:endParaRPr lang="it-IT" sz="1200" dirty="0">
              <a:latin typeface="PT Mono" panose="02060509020205020204" pitchFamily="49" charset="77"/>
            </a:endParaRPr>
          </a:p>
          <a:p>
            <a:pPr algn="ctr">
              <a:spcAft>
                <a:spcPts val="1800"/>
              </a:spcAft>
            </a:pPr>
            <a:r>
              <a:rPr lang="it-IT" sz="1200" dirty="0">
                <a:solidFill>
                  <a:srgbClr val="000000"/>
                </a:solidFill>
                <a:latin typeface="PT Mono" panose="02060509020205020204" pitchFamily="49" charset="0"/>
              </a:rPr>
              <a:t> Tagliatelle, </a:t>
            </a:r>
            <a:r>
              <a:rPr lang="it-IT" sz="1200" dirty="0" err="1">
                <a:solidFill>
                  <a:srgbClr val="000000"/>
                </a:solidFill>
                <a:latin typeface="PT Mono" panose="02060509020205020204" pitchFamily="49" charset="0"/>
              </a:rPr>
              <a:t>saffron</a:t>
            </a:r>
            <a:r>
              <a:rPr lang="it-IT" sz="1200" dirty="0">
                <a:solidFill>
                  <a:srgbClr val="000000"/>
                </a:solidFill>
                <a:latin typeface="PT Mono" panose="02060509020205020204" pitchFamily="49" charset="0"/>
              </a:rPr>
              <a:t> and </a:t>
            </a:r>
            <a:r>
              <a:rPr lang="it-IT" sz="1200" dirty="0" err="1">
                <a:solidFill>
                  <a:srgbClr val="000000"/>
                </a:solidFill>
                <a:latin typeface="PT Mono" panose="02060509020205020204" pitchFamily="49" charset="0"/>
              </a:rPr>
              <a:t>crab</a:t>
            </a:r>
            <a:endParaRPr lang="it-IT" sz="1200" dirty="0">
              <a:solidFill>
                <a:srgbClr val="000000"/>
              </a:solidFill>
              <a:latin typeface="PT Mono" panose="02060509020205020204" pitchFamily="49" charset="0"/>
            </a:endParaRPr>
          </a:p>
          <a:p>
            <a:pPr algn="ctr">
              <a:spcAft>
                <a:spcPts val="1800"/>
              </a:spcAft>
            </a:pPr>
            <a:r>
              <a:rPr lang="it-IT" sz="1200" dirty="0">
                <a:latin typeface="PT Mono" panose="02060509020205020204" pitchFamily="49" charset="77"/>
              </a:rPr>
              <a:t>Deep-water </a:t>
            </a:r>
            <a:r>
              <a:rPr lang="it-IT" sz="1200" dirty="0" err="1">
                <a:latin typeface="PT Mono" panose="02060509020205020204" pitchFamily="49" charset="77"/>
              </a:rPr>
              <a:t>amberjack</a:t>
            </a:r>
            <a:r>
              <a:rPr lang="it-IT" sz="1200" dirty="0">
                <a:latin typeface="PT Mono" panose="02060509020205020204" pitchFamily="49" charset="77"/>
              </a:rPr>
              <a:t>, green </a:t>
            </a:r>
            <a:r>
              <a:rPr lang="it-IT" sz="1200" dirty="0" err="1">
                <a:latin typeface="PT Mono" panose="02060509020205020204" pitchFamily="49" charset="77"/>
              </a:rPr>
              <a:t>sauce</a:t>
            </a:r>
            <a:endParaRPr lang="it-IT" sz="1200" dirty="0">
              <a:latin typeface="PT Mono" panose="02060509020205020204" pitchFamily="49" charset="77"/>
            </a:endParaRPr>
          </a:p>
          <a:p>
            <a:pPr algn="ctr">
              <a:spcAft>
                <a:spcPts val="1800"/>
              </a:spcAft>
            </a:pPr>
            <a:endParaRPr lang="it-IT" sz="1200" b="1" dirty="0">
              <a:latin typeface="PT Mono" panose="02060509020205020204" pitchFamily="49" charset="77"/>
            </a:endParaRPr>
          </a:p>
          <a:p>
            <a:pPr algn="ctr">
              <a:spcAft>
                <a:spcPts val="100"/>
              </a:spcAft>
            </a:pPr>
            <a:endParaRPr lang="it-IT" sz="1200" b="1" dirty="0">
              <a:latin typeface="PT Mono" panose="02060509020205020204" pitchFamily="49" charset="77"/>
            </a:endParaRPr>
          </a:p>
          <a:p>
            <a:pPr algn="ctr">
              <a:spcAft>
                <a:spcPts val="100"/>
              </a:spcAft>
            </a:pPr>
            <a:r>
              <a:rPr lang="it-IT" sz="1200" b="1" dirty="0">
                <a:latin typeface="PT Mono" panose="02060509020205020204" pitchFamily="49" charset="77"/>
              </a:rPr>
              <a:t>DESSERT FESTIVAL</a:t>
            </a:r>
          </a:p>
          <a:p>
            <a:pPr algn="ctr">
              <a:spcAft>
                <a:spcPts val="100"/>
              </a:spcAft>
            </a:pPr>
            <a:endParaRPr lang="it-IT" sz="1200" dirty="0">
              <a:latin typeface="PT Mono" panose="02060509020205020204" pitchFamily="49" charset="77"/>
            </a:endParaRPr>
          </a:p>
          <a:p>
            <a:pPr algn="ctr">
              <a:spcAft>
                <a:spcPts val="100"/>
              </a:spcAft>
            </a:pPr>
            <a:r>
              <a:rPr lang="it-IT" sz="1200" b="1" dirty="0">
                <a:latin typeface="PT Mono" panose="02060509020205020204" pitchFamily="49" charset="77"/>
              </a:rPr>
              <a:t>130 €</a:t>
            </a:r>
          </a:p>
        </p:txBody>
      </p:sp>
      <p:pic>
        <p:nvPicPr>
          <p:cNvPr id="4" name="Immagine 3" descr="Immagine che contiene nero, oscurità&#10;&#10;Descrizione generata automaticamente">
            <a:extLst>
              <a:ext uri="{FF2B5EF4-FFF2-40B4-BE49-F238E27FC236}">
                <a16:creationId xmlns:a16="http://schemas.microsoft.com/office/drawing/2014/main" id="{E9CF12B5-EA7C-F58B-2C9D-F325BE5F5F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1403" y="864623"/>
            <a:ext cx="4576868" cy="1284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462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>
            <a:extLst>
              <a:ext uri="{FF2B5EF4-FFF2-40B4-BE49-F238E27FC236}">
                <a16:creationId xmlns:a16="http://schemas.microsoft.com/office/drawing/2014/main" id="{47F66808-22D5-F1CD-8FB0-959FABFCF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6427" y="573609"/>
            <a:ext cx="3726818" cy="1057126"/>
          </a:xfrm>
          <a:prstGeom prst="rect">
            <a:avLst/>
          </a:prstGeom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EB60698E-9866-E9EA-ABE0-5D2E39A692A9}"/>
              </a:ext>
            </a:extLst>
          </p:cNvPr>
          <p:cNvSpPr txBox="1"/>
          <p:nvPr/>
        </p:nvSpPr>
        <p:spPr>
          <a:xfrm>
            <a:off x="2083122" y="2192958"/>
            <a:ext cx="3393428" cy="63401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200" dirty="0">
                <a:solidFill>
                  <a:srgbClr val="000000"/>
                </a:solidFill>
                <a:latin typeface="PT Mono" panose="02060509020205020204" pitchFamily="49" charset="0"/>
              </a:rPr>
              <a:t> </a:t>
            </a:r>
            <a:r>
              <a:rPr lang="it-IT" sz="1200" dirty="0" err="1">
                <a:solidFill>
                  <a:srgbClr val="000000"/>
                </a:solidFill>
                <a:latin typeface="PT Mono" panose="02060509020205020204" pitchFamily="49" charset="0"/>
              </a:rPr>
              <a:t>Spherical</a:t>
            </a:r>
            <a:r>
              <a:rPr lang="it-IT" sz="1200" dirty="0">
                <a:solidFill>
                  <a:srgbClr val="000000"/>
                </a:solidFill>
                <a:latin typeface="PT Mono" panose="02060509020205020204" pitchFamily="49" charset="0"/>
              </a:rPr>
              <a:t> olive "El Bulli" </a:t>
            </a:r>
          </a:p>
          <a:p>
            <a:pPr algn="ctr"/>
            <a:endParaRPr lang="it-IT" sz="1200" dirty="0">
              <a:solidFill>
                <a:srgbClr val="000000"/>
              </a:solidFill>
              <a:latin typeface="PT Mono" panose="02060509020205020204" pitchFamily="49" charset="0"/>
            </a:endParaRPr>
          </a:p>
          <a:p>
            <a:pPr algn="ctr"/>
            <a:r>
              <a:rPr lang="it-IT" sz="1200" dirty="0" err="1">
                <a:solidFill>
                  <a:srgbClr val="000000"/>
                </a:solidFill>
                <a:latin typeface="PT Mono" panose="02060509020205020204" pitchFamily="49" charset="0"/>
              </a:rPr>
              <a:t>Honey</a:t>
            </a:r>
            <a:r>
              <a:rPr lang="it-IT" sz="1200" dirty="0">
                <a:solidFill>
                  <a:srgbClr val="000000"/>
                </a:solidFill>
                <a:latin typeface="PT Mono" panose="02060509020205020204" pitchFamily="49" charset="0"/>
              </a:rPr>
              <a:t> </a:t>
            </a:r>
            <a:r>
              <a:rPr lang="it-IT" sz="1200" dirty="0" err="1">
                <a:solidFill>
                  <a:srgbClr val="000000"/>
                </a:solidFill>
                <a:latin typeface="PT Mono" panose="02060509020205020204" pitchFamily="49" charset="0"/>
              </a:rPr>
              <a:t>meringue</a:t>
            </a:r>
            <a:r>
              <a:rPr lang="it-IT" sz="1200" dirty="0">
                <a:solidFill>
                  <a:srgbClr val="000000"/>
                </a:solidFill>
                <a:latin typeface="PT Mono" panose="02060509020205020204" pitchFamily="49" charset="0"/>
              </a:rPr>
              <a:t> and gorgonzola </a:t>
            </a:r>
            <a:r>
              <a:rPr lang="it-IT" sz="1200" dirty="0" err="1">
                <a:solidFill>
                  <a:srgbClr val="000000"/>
                </a:solidFill>
                <a:latin typeface="PT Mono" panose="02060509020205020204" pitchFamily="49" charset="0"/>
              </a:rPr>
              <a:t>ice</a:t>
            </a:r>
            <a:r>
              <a:rPr lang="it-IT" sz="1200" dirty="0">
                <a:solidFill>
                  <a:srgbClr val="000000"/>
                </a:solidFill>
                <a:latin typeface="PT Mono" panose="02060509020205020204" pitchFamily="49" charset="0"/>
              </a:rPr>
              <a:t> </a:t>
            </a:r>
            <a:r>
              <a:rPr lang="it-IT" sz="1200" dirty="0" err="1">
                <a:solidFill>
                  <a:srgbClr val="000000"/>
                </a:solidFill>
                <a:latin typeface="PT Mono" panose="02060509020205020204" pitchFamily="49" charset="0"/>
              </a:rPr>
              <a:t>cream</a:t>
            </a:r>
            <a:endParaRPr lang="it-IT" sz="1200" dirty="0">
              <a:solidFill>
                <a:srgbClr val="000000"/>
              </a:solidFill>
              <a:latin typeface="PT Mono" panose="02060509020205020204" pitchFamily="49" charset="0"/>
            </a:endParaRPr>
          </a:p>
          <a:p>
            <a:pPr algn="ctr"/>
            <a:endParaRPr lang="it-IT" sz="1200" dirty="0">
              <a:solidFill>
                <a:srgbClr val="000000"/>
              </a:solidFill>
              <a:latin typeface="PT Mono" panose="02060509020205020204" pitchFamily="49" charset="0"/>
            </a:endParaRPr>
          </a:p>
          <a:p>
            <a:pPr algn="ctr"/>
            <a:r>
              <a:rPr lang="it-IT" sz="1200" dirty="0">
                <a:solidFill>
                  <a:srgbClr val="000000"/>
                </a:solidFill>
                <a:latin typeface="PT Mono" panose="02060509020205020204" pitchFamily="49" charset="0"/>
              </a:rPr>
              <a:t>Wafer with foie gras and </a:t>
            </a:r>
            <a:r>
              <a:rPr lang="it-IT" sz="1200" dirty="0" err="1">
                <a:solidFill>
                  <a:srgbClr val="000000"/>
                </a:solidFill>
                <a:latin typeface="PT Mono" panose="02060509020205020204" pitchFamily="49" charset="0"/>
              </a:rPr>
              <a:t>hazelnut</a:t>
            </a:r>
            <a:endParaRPr lang="it-IT" sz="1200" dirty="0">
              <a:solidFill>
                <a:srgbClr val="000000"/>
              </a:solidFill>
              <a:latin typeface="PT Mono" panose="02060509020205020204" pitchFamily="49" charset="0"/>
            </a:endParaRPr>
          </a:p>
          <a:p>
            <a:pPr algn="ctr"/>
            <a:endParaRPr lang="it-IT" sz="1200" dirty="0">
              <a:solidFill>
                <a:srgbClr val="000000"/>
              </a:solidFill>
              <a:latin typeface="PT Mono" panose="02060509020205020204" pitchFamily="49" charset="0"/>
            </a:endParaRPr>
          </a:p>
          <a:p>
            <a:pPr algn="ctr"/>
            <a:r>
              <a:rPr lang="it-IT" sz="1200" dirty="0" err="1">
                <a:solidFill>
                  <a:srgbClr val="000000"/>
                </a:solidFill>
                <a:latin typeface="PT Mono" panose="02060509020205020204" pitchFamily="49" charset="0"/>
              </a:rPr>
              <a:t>Piedmontese</a:t>
            </a:r>
            <a:r>
              <a:rPr lang="it-IT" sz="1200" dirty="0">
                <a:solidFill>
                  <a:srgbClr val="000000"/>
                </a:solidFill>
                <a:latin typeface="PT Mono" panose="02060509020205020204" pitchFamily="49" charset="0"/>
              </a:rPr>
              <a:t> </a:t>
            </a:r>
            <a:r>
              <a:rPr lang="it-IT" sz="1200" dirty="0" err="1">
                <a:solidFill>
                  <a:srgbClr val="000000"/>
                </a:solidFill>
                <a:latin typeface="PT Mono" panose="02060509020205020204" pitchFamily="49" charset="0"/>
              </a:rPr>
              <a:t>katsu</a:t>
            </a:r>
            <a:r>
              <a:rPr lang="it-IT" sz="1200" dirty="0">
                <a:solidFill>
                  <a:srgbClr val="000000"/>
                </a:solidFill>
                <a:latin typeface="PT Mono" panose="02060509020205020204" pitchFamily="49" charset="0"/>
              </a:rPr>
              <a:t> </a:t>
            </a:r>
            <a:r>
              <a:rPr lang="it-IT" sz="1200" dirty="0" err="1">
                <a:solidFill>
                  <a:srgbClr val="000000"/>
                </a:solidFill>
                <a:latin typeface="PT Mono" panose="02060509020205020204" pitchFamily="49" charset="0"/>
              </a:rPr>
              <a:t>sando</a:t>
            </a:r>
            <a:endParaRPr lang="it-IT" sz="1200" dirty="0">
              <a:solidFill>
                <a:srgbClr val="000000"/>
              </a:solidFill>
              <a:latin typeface="PT Mono" panose="02060509020205020204" pitchFamily="49" charset="0"/>
            </a:endParaRPr>
          </a:p>
          <a:p>
            <a:pPr algn="ctr"/>
            <a:endParaRPr lang="it-IT" sz="1200" dirty="0">
              <a:solidFill>
                <a:srgbClr val="000000"/>
              </a:solidFill>
              <a:latin typeface="PT Mono" panose="02060509020205020204" pitchFamily="49" charset="0"/>
            </a:endParaRPr>
          </a:p>
          <a:p>
            <a:pPr algn="ctr"/>
            <a:r>
              <a:rPr lang="it-IT" sz="1200" dirty="0">
                <a:solidFill>
                  <a:srgbClr val="000000"/>
                </a:solidFill>
                <a:latin typeface="PT Mono" panose="02060509020205020204" pitchFamily="49" charset="0"/>
              </a:rPr>
              <a:t>Hamachi </a:t>
            </a:r>
            <a:r>
              <a:rPr lang="it-IT" sz="1200" dirty="0" err="1">
                <a:solidFill>
                  <a:srgbClr val="000000"/>
                </a:solidFill>
                <a:latin typeface="PT Mono" panose="02060509020205020204" pitchFamily="49" charset="0"/>
              </a:rPr>
              <a:t>amberjack</a:t>
            </a:r>
            <a:r>
              <a:rPr lang="it-IT" sz="1200" dirty="0">
                <a:solidFill>
                  <a:srgbClr val="000000"/>
                </a:solidFill>
                <a:latin typeface="PT Mono" panose="02060509020205020204" pitchFamily="49" charset="0"/>
              </a:rPr>
              <a:t> </a:t>
            </a:r>
            <a:r>
              <a:rPr lang="it-IT" sz="1200" dirty="0" err="1">
                <a:solidFill>
                  <a:srgbClr val="000000"/>
                </a:solidFill>
                <a:latin typeface="PT Mono" panose="02060509020205020204" pitchFamily="49" charset="0"/>
              </a:rPr>
              <a:t>duet</a:t>
            </a:r>
            <a:endParaRPr lang="it-IT" sz="1200" dirty="0">
              <a:solidFill>
                <a:srgbClr val="000000"/>
              </a:solidFill>
              <a:latin typeface="PT Mono" panose="02060509020205020204" pitchFamily="49" charset="0"/>
            </a:endParaRPr>
          </a:p>
          <a:p>
            <a:pPr algn="ctr"/>
            <a:endParaRPr lang="it-IT" sz="1200" dirty="0">
              <a:solidFill>
                <a:srgbClr val="000000"/>
              </a:solidFill>
              <a:latin typeface="PT Mono" panose="02060509020205020204" pitchFamily="49" charset="0"/>
            </a:endParaRPr>
          </a:p>
          <a:p>
            <a:pPr algn="ctr"/>
            <a:r>
              <a:rPr lang="it-IT" sz="1200" dirty="0">
                <a:solidFill>
                  <a:srgbClr val="000000"/>
                </a:solidFill>
                <a:latin typeface="PT Mono" panose="02060509020205020204" pitchFamily="49" charset="0"/>
              </a:rPr>
              <a:t>Green </a:t>
            </a:r>
            <a:r>
              <a:rPr lang="it-IT" sz="1200" dirty="0" err="1">
                <a:solidFill>
                  <a:srgbClr val="000000"/>
                </a:solidFill>
                <a:latin typeface="PT Mono" panose="02060509020205020204" pitchFamily="49" charset="0"/>
              </a:rPr>
              <a:t>salad</a:t>
            </a:r>
            <a:endParaRPr lang="it-IT" sz="1200" dirty="0">
              <a:solidFill>
                <a:srgbClr val="000000"/>
              </a:solidFill>
              <a:latin typeface="PT Mono" panose="02060509020205020204" pitchFamily="49" charset="0"/>
            </a:endParaRPr>
          </a:p>
          <a:p>
            <a:pPr algn="ctr"/>
            <a:endParaRPr lang="it-IT" sz="1200" dirty="0">
              <a:solidFill>
                <a:srgbClr val="000000"/>
              </a:solidFill>
              <a:latin typeface="PT Mono" panose="02060509020205020204" pitchFamily="49" charset="0"/>
            </a:endParaRPr>
          </a:p>
          <a:p>
            <a:pPr algn="ctr"/>
            <a:r>
              <a:rPr lang="it-IT" sz="1200" dirty="0">
                <a:solidFill>
                  <a:srgbClr val="000000"/>
                </a:solidFill>
                <a:latin typeface="PT Mono" panose="02060509020205020204" pitchFamily="49" charset="0"/>
              </a:rPr>
              <a:t>Purple </a:t>
            </a:r>
            <a:r>
              <a:rPr lang="it-IT" sz="1200" dirty="0" err="1">
                <a:solidFill>
                  <a:srgbClr val="000000"/>
                </a:solidFill>
                <a:latin typeface="PT Mono" panose="02060509020205020204" pitchFamily="49" charset="0"/>
              </a:rPr>
              <a:t>shrimp</a:t>
            </a:r>
            <a:r>
              <a:rPr lang="it-IT" sz="1200" dirty="0">
                <a:solidFill>
                  <a:srgbClr val="000000"/>
                </a:solidFill>
                <a:latin typeface="PT Mono" panose="02060509020205020204" pitchFamily="49" charset="0"/>
              </a:rPr>
              <a:t> </a:t>
            </a:r>
            <a:r>
              <a:rPr lang="it-IT" sz="1200" dirty="0" err="1">
                <a:solidFill>
                  <a:srgbClr val="000000"/>
                </a:solidFill>
                <a:latin typeface="PT Mono" panose="02060509020205020204" pitchFamily="49" charset="0"/>
              </a:rPr>
              <a:t>duet</a:t>
            </a:r>
            <a:endParaRPr lang="it-IT" sz="1200" dirty="0">
              <a:solidFill>
                <a:srgbClr val="000000"/>
              </a:solidFill>
              <a:latin typeface="PT Mono" panose="02060509020205020204" pitchFamily="49" charset="0"/>
            </a:endParaRPr>
          </a:p>
          <a:p>
            <a:pPr algn="ctr"/>
            <a:endParaRPr lang="it-IT" sz="1200" dirty="0">
              <a:solidFill>
                <a:srgbClr val="000000"/>
              </a:solidFill>
              <a:latin typeface="PT Mono" panose="02060509020205020204" pitchFamily="49" charset="0"/>
            </a:endParaRPr>
          </a:p>
          <a:p>
            <a:pPr algn="ctr"/>
            <a:r>
              <a:rPr lang="it-IT" sz="1200" dirty="0" err="1">
                <a:solidFill>
                  <a:srgbClr val="000000"/>
                </a:solidFill>
                <a:latin typeface="PT Mono" panose="02060509020205020204" pitchFamily="49" charset="0"/>
              </a:rPr>
              <a:t>Artichoke</a:t>
            </a:r>
            <a:r>
              <a:rPr lang="it-IT" sz="1200" dirty="0">
                <a:solidFill>
                  <a:srgbClr val="000000"/>
                </a:solidFill>
                <a:latin typeface="PT Mono" panose="02060509020205020204" pitchFamily="49" charset="0"/>
              </a:rPr>
              <a:t>, </a:t>
            </a:r>
            <a:r>
              <a:rPr lang="it-IT" sz="1200" dirty="0" err="1">
                <a:solidFill>
                  <a:srgbClr val="000000"/>
                </a:solidFill>
                <a:latin typeface="PT Mono" panose="02060509020205020204" pitchFamily="49" charset="0"/>
              </a:rPr>
              <a:t>olives</a:t>
            </a:r>
            <a:r>
              <a:rPr lang="it-IT" sz="1200" dirty="0">
                <a:solidFill>
                  <a:srgbClr val="000000"/>
                </a:solidFill>
                <a:latin typeface="PT Mono" panose="02060509020205020204" pitchFamily="49" charset="0"/>
              </a:rPr>
              <a:t> </a:t>
            </a:r>
            <a:r>
              <a:rPr lang="it-IT" sz="1200" dirty="0" err="1">
                <a:solidFill>
                  <a:srgbClr val="000000"/>
                </a:solidFill>
                <a:latin typeface="PT Mono" panose="02060509020205020204" pitchFamily="49" charset="0"/>
              </a:rPr>
              <a:t>sauce</a:t>
            </a:r>
            <a:r>
              <a:rPr lang="it-IT" sz="1200" dirty="0">
                <a:solidFill>
                  <a:srgbClr val="000000"/>
                </a:solidFill>
                <a:latin typeface="PT Mono" panose="02060509020205020204" pitchFamily="49" charset="0"/>
              </a:rPr>
              <a:t>, </a:t>
            </a:r>
            <a:r>
              <a:rPr lang="it-IT" sz="1200" dirty="0" err="1">
                <a:solidFill>
                  <a:srgbClr val="000000"/>
                </a:solidFill>
                <a:latin typeface="PT Mono" panose="02060509020205020204" pitchFamily="49" charset="0"/>
              </a:rPr>
              <a:t>orange</a:t>
            </a:r>
            <a:r>
              <a:rPr lang="it-IT" sz="1200" dirty="0">
                <a:solidFill>
                  <a:srgbClr val="000000"/>
                </a:solidFill>
                <a:latin typeface="PT Mono" panose="02060509020205020204" pitchFamily="49" charset="0"/>
              </a:rPr>
              <a:t> and </a:t>
            </a:r>
            <a:r>
              <a:rPr lang="it-IT" sz="1200" dirty="0" err="1">
                <a:solidFill>
                  <a:srgbClr val="000000"/>
                </a:solidFill>
                <a:latin typeface="PT Mono" panose="02060509020205020204" pitchFamily="49" charset="0"/>
              </a:rPr>
              <a:t>vanilla</a:t>
            </a:r>
            <a:endParaRPr lang="it-IT" sz="1200" dirty="0">
              <a:solidFill>
                <a:srgbClr val="000000"/>
              </a:solidFill>
              <a:latin typeface="PT Mono" panose="02060509020205020204" pitchFamily="49" charset="0"/>
            </a:endParaRPr>
          </a:p>
          <a:p>
            <a:pPr algn="ctr"/>
            <a:endParaRPr lang="it-IT" sz="1200" dirty="0">
              <a:solidFill>
                <a:srgbClr val="000000"/>
              </a:solidFill>
              <a:latin typeface="PT Mono" panose="02060509020205020204" pitchFamily="49" charset="0"/>
            </a:endParaRPr>
          </a:p>
          <a:p>
            <a:pPr algn="ctr"/>
            <a:r>
              <a:rPr lang="it-IT" sz="1200" dirty="0" err="1">
                <a:solidFill>
                  <a:srgbClr val="000000"/>
                </a:solidFill>
                <a:latin typeface="PT Mono" panose="02060509020205020204" pitchFamily="49" charset="0"/>
              </a:rPr>
              <a:t>Lobster</a:t>
            </a:r>
            <a:r>
              <a:rPr lang="it-IT" sz="1200" dirty="0">
                <a:solidFill>
                  <a:srgbClr val="000000"/>
                </a:solidFill>
                <a:latin typeface="PT Mono" panose="02060509020205020204" pitchFamily="49" charset="0"/>
              </a:rPr>
              <a:t>, </a:t>
            </a:r>
            <a:r>
              <a:rPr lang="it-IT" sz="1200" dirty="0" err="1">
                <a:solidFill>
                  <a:srgbClr val="000000"/>
                </a:solidFill>
                <a:latin typeface="PT Mono" panose="02060509020205020204" pitchFamily="49" charset="0"/>
              </a:rPr>
              <a:t>fig</a:t>
            </a:r>
            <a:r>
              <a:rPr lang="it-IT" sz="1200" dirty="0">
                <a:solidFill>
                  <a:srgbClr val="000000"/>
                </a:solidFill>
                <a:latin typeface="PT Mono" panose="02060509020205020204" pitchFamily="49" charset="0"/>
              </a:rPr>
              <a:t> </a:t>
            </a:r>
            <a:r>
              <a:rPr lang="it-IT" sz="1200" dirty="0" err="1">
                <a:solidFill>
                  <a:srgbClr val="000000"/>
                </a:solidFill>
                <a:latin typeface="PT Mono" panose="02060509020205020204" pitchFamily="49" charset="0"/>
              </a:rPr>
              <a:t>leaves</a:t>
            </a:r>
            <a:r>
              <a:rPr lang="it-IT" sz="1200" dirty="0">
                <a:solidFill>
                  <a:srgbClr val="000000"/>
                </a:solidFill>
                <a:latin typeface="PT Mono" panose="02060509020205020204" pitchFamily="49" charset="0"/>
              </a:rPr>
              <a:t> and Roquefort</a:t>
            </a:r>
          </a:p>
          <a:p>
            <a:pPr algn="ctr"/>
            <a:endParaRPr lang="it-IT" sz="1200" dirty="0">
              <a:solidFill>
                <a:srgbClr val="000000"/>
              </a:solidFill>
              <a:latin typeface="PT Mono" panose="02060509020205020204" pitchFamily="49" charset="0"/>
            </a:endParaRPr>
          </a:p>
          <a:p>
            <a:pPr algn="ctr"/>
            <a:r>
              <a:rPr lang="it-IT" sz="1200" dirty="0" err="1">
                <a:solidFill>
                  <a:srgbClr val="000000"/>
                </a:solidFill>
                <a:latin typeface="PT Mono" panose="02060509020205020204" pitchFamily="49" charset="0"/>
              </a:rPr>
              <a:t>Smoked</a:t>
            </a:r>
            <a:r>
              <a:rPr lang="it-IT" sz="1200" dirty="0">
                <a:solidFill>
                  <a:srgbClr val="000000"/>
                </a:solidFill>
                <a:latin typeface="PT Mono" panose="02060509020205020204" pitchFamily="49" charset="0"/>
              </a:rPr>
              <a:t> </a:t>
            </a:r>
            <a:r>
              <a:rPr lang="it-IT" sz="1200" dirty="0" err="1">
                <a:solidFill>
                  <a:srgbClr val="000000"/>
                </a:solidFill>
                <a:latin typeface="PT Mono" panose="02060509020205020204" pitchFamily="49" charset="0"/>
              </a:rPr>
              <a:t>peas</a:t>
            </a:r>
            <a:r>
              <a:rPr lang="it-IT" sz="1200" dirty="0">
                <a:solidFill>
                  <a:srgbClr val="000000"/>
                </a:solidFill>
                <a:latin typeface="PT Mono" panose="02060509020205020204" pitchFamily="49" charset="0"/>
              </a:rPr>
              <a:t> and </a:t>
            </a:r>
            <a:r>
              <a:rPr lang="it-IT" sz="1200" dirty="0" err="1">
                <a:solidFill>
                  <a:srgbClr val="000000"/>
                </a:solidFill>
                <a:latin typeface="PT Mono" panose="02060509020205020204" pitchFamily="49" charset="0"/>
              </a:rPr>
              <a:t>mustard</a:t>
            </a:r>
            <a:r>
              <a:rPr lang="it-IT" sz="1200" dirty="0">
                <a:solidFill>
                  <a:srgbClr val="000000"/>
                </a:solidFill>
                <a:latin typeface="PT Mono" panose="02060509020205020204" pitchFamily="49" charset="0"/>
              </a:rPr>
              <a:t> </a:t>
            </a:r>
            <a:r>
              <a:rPr lang="it-IT" sz="1200" dirty="0" err="1">
                <a:solidFill>
                  <a:srgbClr val="000000"/>
                </a:solidFill>
                <a:latin typeface="PT Mono" panose="02060509020205020204" pitchFamily="49" charset="0"/>
              </a:rPr>
              <a:t>sauce</a:t>
            </a:r>
            <a:endParaRPr lang="it-IT" sz="1200" dirty="0">
              <a:solidFill>
                <a:srgbClr val="000000"/>
              </a:solidFill>
              <a:latin typeface="PT Mono" panose="02060509020205020204" pitchFamily="49" charset="0"/>
            </a:endParaRPr>
          </a:p>
          <a:p>
            <a:pPr algn="ctr"/>
            <a:endParaRPr lang="it-IT" sz="1200" dirty="0">
              <a:solidFill>
                <a:srgbClr val="000000"/>
              </a:solidFill>
              <a:latin typeface="PT Mono" panose="02060509020205020204" pitchFamily="49" charset="0"/>
            </a:endParaRPr>
          </a:p>
          <a:p>
            <a:pPr algn="ctr"/>
            <a:r>
              <a:rPr lang="it-IT" sz="1200" dirty="0">
                <a:solidFill>
                  <a:srgbClr val="000000"/>
                </a:solidFill>
                <a:latin typeface="PT Mono" panose="02060509020205020204" pitchFamily="49" charset="0"/>
              </a:rPr>
              <a:t>Gnocchi “Burro e Oro” </a:t>
            </a:r>
          </a:p>
          <a:p>
            <a:pPr algn="ctr"/>
            <a:endParaRPr lang="it-IT" sz="1200" dirty="0">
              <a:solidFill>
                <a:srgbClr val="000000"/>
              </a:solidFill>
              <a:latin typeface="PT Mono" panose="02060509020205020204" pitchFamily="49" charset="0"/>
            </a:endParaRPr>
          </a:p>
          <a:p>
            <a:pPr algn="ctr">
              <a:spcAft>
                <a:spcPts val="1800"/>
              </a:spcAft>
            </a:pPr>
            <a:r>
              <a:rPr lang="it-IT" sz="1200" dirty="0">
                <a:solidFill>
                  <a:srgbClr val="000000"/>
                </a:solidFill>
                <a:latin typeface="PT Mono" panose="02060509020205020204" pitchFamily="49" charset="0"/>
              </a:rPr>
              <a:t> Spaghetti, cetarese </a:t>
            </a:r>
            <a:r>
              <a:rPr lang="it-IT" sz="1200" dirty="0" err="1">
                <a:solidFill>
                  <a:srgbClr val="000000"/>
                </a:solidFill>
                <a:latin typeface="PT Mono" panose="02060509020205020204" pitchFamily="49" charset="0"/>
              </a:rPr>
              <a:t>sauce</a:t>
            </a:r>
            <a:endParaRPr lang="it-IT" sz="1200" dirty="0">
              <a:solidFill>
                <a:srgbClr val="000000"/>
              </a:solidFill>
              <a:latin typeface="PT Mono" panose="02060509020205020204" pitchFamily="49" charset="0"/>
            </a:endParaRPr>
          </a:p>
          <a:p>
            <a:pPr algn="ctr">
              <a:spcAft>
                <a:spcPts val="600"/>
              </a:spcAft>
            </a:pPr>
            <a:r>
              <a:rPr lang="it-IT" sz="1200" dirty="0" err="1">
                <a:solidFill>
                  <a:srgbClr val="000000"/>
                </a:solidFill>
                <a:latin typeface="PT Mono" panose="02060509020205020204" pitchFamily="49" charset="0"/>
              </a:rPr>
              <a:t>Pigeon</a:t>
            </a:r>
            <a:r>
              <a:rPr lang="it-IT" sz="1200" dirty="0">
                <a:solidFill>
                  <a:srgbClr val="000000"/>
                </a:solidFill>
                <a:latin typeface="PT Mono" panose="02060509020205020204" pitchFamily="49" charset="0"/>
              </a:rPr>
              <a:t>, </a:t>
            </a:r>
            <a:r>
              <a:rPr lang="it-IT" sz="1200" dirty="0" err="1">
                <a:solidFill>
                  <a:srgbClr val="000000"/>
                </a:solidFill>
                <a:latin typeface="PT Mono" panose="02060509020205020204" pitchFamily="49" charset="0"/>
              </a:rPr>
              <a:t>blueberries</a:t>
            </a:r>
            <a:r>
              <a:rPr lang="it-IT" sz="1200" dirty="0">
                <a:solidFill>
                  <a:srgbClr val="000000"/>
                </a:solidFill>
                <a:latin typeface="PT Mono" panose="02060509020205020204" pitchFamily="49" charset="0"/>
              </a:rPr>
              <a:t> and </a:t>
            </a:r>
            <a:r>
              <a:rPr lang="it-IT" sz="1200" dirty="0" err="1">
                <a:solidFill>
                  <a:srgbClr val="000000"/>
                </a:solidFill>
                <a:latin typeface="PT Mono" panose="02060509020205020204" pitchFamily="49" charset="0"/>
              </a:rPr>
              <a:t>cardamon</a:t>
            </a:r>
            <a:endParaRPr lang="it-IT" sz="1200" dirty="0">
              <a:solidFill>
                <a:srgbClr val="000000"/>
              </a:solidFill>
              <a:latin typeface="PT Mono" panose="02060509020205020204" pitchFamily="49" charset="0"/>
            </a:endParaRPr>
          </a:p>
          <a:p>
            <a:pPr algn="ctr"/>
            <a:endParaRPr lang="it-IT" sz="1200" b="1" dirty="0">
              <a:latin typeface="PT Mono" panose="02060509020205020204" pitchFamily="49" charset="77"/>
            </a:endParaRPr>
          </a:p>
          <a:p>
            <a:pPr algn="ctr"/>
            <a:endParaRPr lang="it-IT" sz="1200" dirty="0">
              <a:solidFill>
                <a:srgbClr val="000000"/>
              </a:solidFill>
              <a:latin typeface="PT Mono" panose="02060509020205020204" pitchFamily="49" charset="0"/>
            </a:endParaRPr>
          </a:p>
          <a:p>
            <a:pPr algn="ctr"/>
            <a:r>
              <a:rPr lang="it-IT" sz="1200" b="1" dirty="0">
                <a:latin typeface="PT Mono" panose="02060509020205020204" pitchFamily="49" charset="77"/>
              </a:rPr>
              <a:t>DESSERT FESTIVAL</a:t>
            </a:r>
          </a:p>
          <a:p>
            <a:pPr algn="ctr">
              <a:lnSpc>
                <a:spcPct val="150000"/>
              </a:lnSpc>
            </a:pPr>
            <a:r>
              <a:rPr lang="it-IT" sz="1200" b="1" dirty="0">
                <a:latin typeface="PT Mono" panose="02060509020205020204" pitchFamily="49" charset="77"/>
              </a:rPr>
              <a:t>150 €</a:t>
            </a:r>
          </a:p>
          <a:p>
            <a:pPr algn="ctr"/>
            <a:endParaRPr lang="it-IT" sz="1000" dirty="0">
              <a:latin typeface="PT Mono" panose="02060509020205020204" pitchFamily="49" charset="77"/>
            </a:endParaRPr>
          </a:p>
          <a:p>
            <a:pPr algn="ctr"/>
            <a:endParaRPr lang="it-IT" sz="1000" dirty="0">
              <a:latin typeface="PT Mono" panose="02060509020205020204" pitchFamily="49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8056169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i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e937a43c-755d-49f9-af60-84eca6b24f7b}" enabled="0" method="" siteId="{e937a43c-755d-49f9-af60-84eca6b24f7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300</Words>
  <Application>Microsoft Office PowerPoint</Application>
  <PresentationFormat>Personalizzato</PresentationFormat>
  <Paragraphs>116</Paragraphs>
  <Slides>4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PT Mono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Truly Design</dc:creator>
  <cp:lastModifiedBy>Condividere Reception</cp:lastModifiedBy>
  <cp:revision>276</cp:revision>
  <cp:lastPrinted>2026-03-19T13:20:18Z</cp:lastPrinted>
  <dcterms:created xsi:type="dcterms:W3CDTF">2025-02-20T10:28:09Z</dcterms:created>
  <dcterms:modified xsi:type="dcterms:W3CDTF">2026-04-29T15:44:12Z</dcterms:modified>
</cp:coreProperties>
</file>